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9" r:id="rId2"/>
    <p:sldId id="291" r:id="rId3"/>
    <p:sldId id="292" r:id="rId4"/>
    <p:sldId id="293" r:id="rId5"/>
    <p:sldId id="294" r:id="rId6"/>
    <p:sldId id="295" r:id="rId7"/>
    <p:sldId id="296" r:id="rId8"/>
    <p:sldId id="297" r:id="rId9"/>
    <p:sldId id="298" r:id="rId10"/>
    <p:sldId id="299" r:id="rId11"/>
    <p:sldId id="301" r:id="rId12"/>
    <p:sldId id="302" r:id="rId13"/>
    <p:sldId id="303" r:id="rId14"/>
    <p:sldId id="300" r:id="rId15"/>
    <p:sldId id="29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64" d="100"/>
          <a:sy n="64" d="100"/>
        </p:scale>
        <p:origin x="148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FFEAED-5D72-4558-B30A-CBE3DC4BB806}" type="datetimeFigureOut">
              <a:rPr lang="en-US" smtClean="0"/>
              <a:t>2/27/2024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4B3E41-100D-478F-B28A-0C1A287F8DB8}" type="slidenum">
              <a:rPr lang="en-US" smtClean="0"/>
              <a:t>‹#›</a:t>
            </a:fld>
            <a:endParaRPr lang="en-US"/>
          </a:p>
        </p:txBody>
      </p:sp>
    </p:spTree>
    <p:extLst>
      <p:ext uri="{BB962C8B-B14F-4D97-AF65-F5344CB8AC3E}">
        <p14:creationId xmlns:p14="http://schemas.microsoft.com/office/powerpoint/2010/main" val="350943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E7730D-E5D0-4B67-B073-7B487A05C81E}" type="slidenum">
              <a:rPr lang="en-US" smtClean="0"/>
              <a:t>1</a:t>
            </a:fld>
            <a:endParaRPr lang="en-US"/>
          </a:p>
        </p:txBody>
      </p:sp>
    </p:spTree>
    <p:extLst>
      <p:ext uri="{BB962C8B-B14F-4D97-AF65-F5344CB8AC3E}">
        <p14:creationId xmlns:p14="http://schemas.microsoft.com/office/powerpoint/2010/main" val="423466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090463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83791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138375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A5B5D3-0818-42A8-A525-D338841E75FF}"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61585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A5B5D3-0818-42A8-A525-D338841E75FF}" type="datetimeFigureOut">
              <a:rPr lang="en-US" smtClean="0"/>
              <a:t>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591622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A5B5D3-0818-42A8-A525-D338841E75FF}"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348056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A5B5D3-0818-42A8-A525-D338841E75FF}" type="datetimeFigureOut">
              <a:rPr lang="en-US" smtClean="0"/>
              <a:t>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22339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A5B5D3-0818-42A8-A525-D338841E75FF}" type="datetimeFigureOut">
              <a:rPr lang="en-US" smtClean="0"/>
              <a:t>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3928110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5B5D3-0818-42A8-A525-D338841E75FF}" type="datetimeFigureOut">
              <a:rPr lang="en-US" smtClean="0"/>
              <a:t>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9085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209460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A5B5D3-0818-42A8-A525-D338841E75FF}" type="datetimeFigureOut">
              <a:rPr lang="en-US" smtClean="0"/>
              <a:t>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820B1-88BC-48D5-82AA-6BF87A7F2CC2}" type="slidenum">
              <a:rPr lang="en-US" smtClean="0"/>
              <a:t>‹#›</a:t>
            </a:fld>
            <a:endParaRPr lang="en-US"/>
          </a:p>
        </p:txBody>
      </p:sp>
    </p:spTree>
    <p:extLst>
      <p:ext uri="{BB962C8B-B14F-4D97-AF65-F5344CB8AC3E}">
        <p14:creationId xmlns:p14="http://schemas.microsoft.com/office/powerpoint/2010/main" val="1122380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5B5D3-0818-42A8-A525-D338841E75FF}" type="datetimeFigureOut">
              <a:rPr lang="en-US" smtClean="0"/>
              <a:t>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820B1-88BC-48D5-82AA-6BF87A7F2CC2}" type="slidenum">
              <a:rPr lang="en-US" smtClean="0"/>
              <a:t>‹#›</a:t>
            </a:fld>
            <a:endParaRPr lang="en-US"/>
          </a:p>
        </p:txBody>
      </p:sp>
    </p:spTree>
    <p:extLst>
      <p:ext uri="{BB962C8B-B14F-4D97-AF65-F5344CB8AC3E}">
        <p14:creationId xmlns:p14="http://schemas.microsoft.com/office/powerpoint/2010/main" val="569999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61358"/>
            <a:ext cx="7772400" cy="507831"/>
          </a:xfrm>
          <a:prstGeom prst="rect">
            <a:avLst/>
          </a:prstGeom>
          <a:noFill/>
        </p:spPr>
        <p:txBody>
          <a:bodyPr wrap="square" rtlCol="0">
            <a:spAutoFit/>
          </a:bodyPr>
          <a:lstStyle/>
          <a:p>
            <a:pPr algn="ctr"/>
            <a:r>
              <a:rPr lang="en-US" sz="2700" b="1" dirty="0" smtClean="0">
                <a:latin typeface="Times New Roman" pitchFamily="18" charset="0"/>
                <a:cs typeface="Times New Roman" pitchFamily="18" charset="0"/>
              </a:rPr>
              <a:t>Heat and Thermodynamics</a:t>
            </a:r>
            <a:endParaRPr lang="en-US" sz="2700" b="1" dirty="0">
              <a:latin typeface="Times New Roman" pitchFamily="18" charset="0"/>
              <a:cs typeface="Times New Roman" pitchFamily="18" charset="0"/>
            </a:endParaRPr>
          </a:p>
        </p:txBody>
      </p:sp>
      <p:sp>
        <p:nvSpPr>
          <p:cNvPr id="3" name="TextBox 2"/>
          <p:cNvSpPr txBox="1"/>
          <p:nvPr/>
        </p:nvSpPr>
        <p:spPr>
          <a:xfrm>
            <a:off x="3366797" y="2611320"/>
            <a:ext cx="2603406" cy="2377574"/>
          </a:xfrm>
          <a:prstGeom prst="rect">
            <a:avLst/>
          </a:prstGeom>
          <a:noFill/>
        </p:spPr>
        <p:txBody>
          <a:bodyPr wrap="square" rtlCol="0">
            <a:spAutoFit/>
          </a:bodyPr>
          <a:lstStyle/>
          <a:p>
            <a:pPr algn="ctr"/>
            <a:r>
              <a:rPr lang="en-US" sz="1650" dirty="0">
                <a:latin typeface="Times New Roman" pitchFamily="18" charset="0"/>
                <a:cs typeface="Times New Roman" pitchFamily="18" charset="0"/>
              </a:rPr>
              <a:t>Md. </a:t>
            </a:r>
            <a:r>
              <a:rPr lang="en-US" sz="1650" dirty="0" err="1">
                <a:latin typeface="Times New Roman" pitchFamily="18" charset="0"/>
                <a:cs typeface="Times New Roman" pitchFamily="18" charset="0"/>
              </a:rPr>
              <a:t>Anisur</a:t>
            </a:r>
            <a:r>
              <a:rPr lang="en-US" sz="1650" dirty="0">
                <a:latin typeface="Times New Roman" pitchFamily="18" charset="0"/>
                <a:cs typeface="Times New Roman" pitchFamily="18" charset="0"/>
              </a:rPr>
              <a:t> Rahman</a:t>
            </a:r>
          </a:p>
          <a:p>
            <a:pPr algn="ctr"/>
            <a:r>
              <a:rPr lang="en-US" sz="1650" dirty="0">
                <a:latin typeface="Times New Roman" pitchFamily="18" charset="0"/>
                <a:cs typeface="Times New Roman" pitchFamily="18" charset="0"/>
              </a:rPr>
              <a:t>Assistant Professor (Physics)</a:t>
            </a: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endParaRPr lang="en-US" sz="135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University of Asia Pacific</a:t>
            </a:r>
          </a:p>
        </p:txBody>
      </p:sp>
      <p:sp>
        <p:nvSpPr>
          <p:cNvPr id="7" name="Slide Number Placeholder 6"/>
          <p:cNvSpPr>
            <a:spLocks noGrp="1"/>
          </p:cNvSpPr>
          <p:nvPr>
            <p:ph type="sldNum" sz="quarter" idx="12"/>
          </p:nvPr>
        </p:nvSpPr>
        <p:spPr/>
        <p:txBody>
          <a:bodyPr/>
          <a:lstStyle/>
          <a:p>
            <a:fld id="{CC5DE05E-FECD-4B84-8758-B62159AE60FE}" type="slidenum">
              <a:rPr lang="en-US" smtClean="0"/>
              <a:t>1</a:t>
            </a:fld>
            <a:endParaRPr lang="en-US" dirty="0"/>
          </a:p>
        </p:txBody>
      </p:sp>
      <p:sp>
        <p:nvSpPr>
          <p:cNvPr id="5" name="TextBox 4"/>
          <p:cNvSpPr txBox="1"/>
          <p:nvPr/>
        </p:nvSpPr>
        <p:spPr>
          <a:xfrm>
            <a:off x="3669789" y="4856207"/>
            <a:ext cx="1816612" cy="346249"/>
          </a:xfrm>
          <a:prstGeom prst="rect">
            <a:avLst/>
          </a:prstGeom>
          <a:noFill/>
        </p:spPr>
        <p:txBody>
          <a:bodyPr wrap="square" rtlCol="0">
            <a:spAutoFit/>
          </a:bodyPr>
          <a:lstStyle/>
          <a:p>
            <a:r>
              <a:rPr lang="en-US" sz="1650" dirty="0">
                <a:latin typeface="Times New Roman" pitchFamily="18" charset="0"/>
                <a:cs typeface="Times New Roman" pitchFamily="18" charset="0"/>
              </a:rPr>
              <a:t>Dhaka, Bangladesh</a:t>
            </a:r>
          </a:p>
        </p:txBody>
      </p:sp>
      <p:pic>
        <p:nvPicPr>
          <p:cNvPr id="8" name="Picture 7"/>
          <p:cNvPicPr>
            <a:picLocks noChangeAspect="1"/>
          </p:cNvPicPr>
          <p:nvPr/>
        </p:nvPicPr>
        <p:blipFill>
          <a:blip r:embed="rId3"/>
          <a:stretch>
            <a:fillRect/>
          </a:stretch>
        </p:blipFill>
        <p:spPr>
          <a:xfrm>
            <a:off x="4157639" y="3528117"/>
            <a:ext cx="1021721" cy="1021721"/>
          </a:xfrm>
          <a:prstGeom prst="rect">
            <a:avLst/>
          </a:prstGeom>
        </p:spPr>
      </p:pic>
    </p:spTree>
    <p:extLst>
      <p:ext uri="{BB962C8B-B14F-4D97-AF65-F5344CB8AC3E}">
        <p14:creationId xmlns:p14="http://schemas.microsoft.com/office/powerpoint/2010/main" val="24027679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3970318"/>
          </a:xfrm>
          <a:prstGeom prst="rect">
            <a:avLst/>
          </a:prstGeom>
          <a:solidFill>
            <a:schemeClr val="bg1"/>
          </a:solidFill>
        </p:spPr>
        <p:txBody>
          <a:bodyPr wrap="square">
            <a:spAutoFit/>
          </a:bodyPr>
          <a:lstStyle/>
          <a:p>
            <a:pPr algn="just"/>
            <a:r>
              <a:rPr lang="en-US" sz="2100" b="1" dirty="0">
                <a:solidFill>
                  <a:srgbClr val="C00000"/>
                </a:solidFill>
                <a:latin typeface="Times New Roman" pitchFamily="18" charset="0"/>
                <a:cs typeface="Times New Roman" pitchFamily="18" charset="0"/>
              </a:rPr>
              <a:t>Heat-death</a:t>
            </a:r>
            <a:r>
              <a:rPr lang="en-US" sz="2100" dirty="0">
                <a:latin typeface="Times New Roman" pitchFamily="18" charset="0"/>
                <a:cs typeface="Times New Roman" pitchFamily="18" charset="0"/>
              </a:rPr>
              <a:t>: </a:t>
            </a:r>
            <a:r>
              <a:rPr lang="en-US" sz="2100" dirty="0">
                <a:solidFill>
                  <a:srgbClr val="C00000"/>
                </a:solidFill>
                <a:latin typeface="Times New Roman" pitchFamily="18" charset="0"/>
                <a:cs typeface="Times New Roman" pitchFamily="18" charset="0"/>
              </a:rPr>
              <a:t>The 'heat-death' of the universe is when the universe has reached a state of maximum entropy. </a:t>
            </a:r>
            <a:r>
              <a:rPr lang="en-US" sz="2100" dirty="0">
                <a:latin typeface="Times New Roman" pitchFamily="18" charset="0"/>
                <a:cs typeface="Times New Roman" pitchFamily="18" charset="0"/>
              </a:rPr>
              <a:t>This happens when all available energy (such as from a hot source) has moved to places of less energy (such as a colder source). Once this has happened, no more work can be extracted from the universe. Since heat ceases to flow, no more work can be acquired from heat transfer. This same kind of equilibrium state will also happen with all other forms of energy (mechanical, electrical, etc.). Since no more work can be extracted from the universe at that point, it is effectively dead, especially for the purposes of humankind. The heat death of the universe will only occur if the universe will last for an infinite amount of time. The heat death will occur in 10</a:t>
            </a:r>
            <a:r>
              <a:rPr lang="en-US" sz="2100" baseline="30000" dirty="0">
                <a:latin typeface="Times New Roman" pitchFamily="18" charset="0"/>
                <a:cs typeface="Times New Roman" pitchFamily="18" charset="0"/>
              </a:rPr>
              <a:t>100</a:t>
            </a:r>
            <a:r>
              <a:rPr lang="en-US" sz="2100" dirty="0">
                <a:latin typeface="Times New Roman" pitchFamily="18" charset="0"/>
                <a:cs typeface="Times New Roman" pitchFamily="18" charset="0"/>
              </a:rPr>
              <a:t> years (timeline from Big Bang to Heat Death), until the last proton of matter will decay into energy and dissipate. </a:t>
            </a:r>
          </a:p>
        </p:txBody>
      </p:sp>
      <p:sp>
        <p:nvSpPr>
          <p:cNvPr id="3" name="Rectangle 2"/>
          <p:cNvSpPr/>
          <p:nvPr/>
        </p:nvSpPr>
        <p:spPr>
          <a:xfrm>
            <a:off x="304800" y="4291875"/>
            <a:ext cx="8534400" cy="1938992"/>
          </a:xfrm>
          <a:prstGeom prst="rect">
            <a:avLst/>
          </a:prstGeom>
          <a:solidFill>
            <a:schemeClr val="bg1"/>
          </a:solidFill>
        </p:spPr>
        <p:txBody>
          <a:bodyPr wrap="square">
            <a:spAutoFit/>
          </a:bodyPr>
          <a:lstStyle/>
          <a:p>
            <a:pPr algn="just"/>
            <a:r>
              <a:rPr lang="en-US" sz="2400" b="1" dirty="0">
                <a:solidFill>
                  <a:srgbClr val="C00000"/>
                </a:solidFill>
                <a:latin typeface="Times New Roman" pitchFamily="18" charset="0"/>
                <a:cs typeface="Times New Roman" pitchFamily="18" charset="0"/>
              </a:rPr>
              <a:t>10</a:t>
            </a:r>
            <a:r>
              <a:rPr lang="en-US" sz="2400" b="1" baseline="30000" dirty="0">
                <a:solidFill>
                  <a:srgbClr val="C00000"/>
                </a:solidFill>
                <a:latin typeface="Times New Roman" pitchFamily="18" charset="0"/>
                <a:cs typeface="Times New Roman" pitchFamily="18" charset="0"/>
              </a:rPr>
              <a:t>100</a:t>
            </a:r>
            <a:r>
              <a:rPr lang="en-US" sz="2400" b="1" dirty="0">
                <a:solidFill>
                  <a:srgbClr val="C00000"/>
                </a:solidFill>
                <a:latin typeface="Times New Roman" pitchFamily="18" charset="0"/>
                <a:cs typeface="Times New Roman" pitchFamily="18" charset="0"/>
              </a:rPr>
              <a:t> </a:t>
            </a:r>
            <a:r>
              <a:rPr lang="en-US" sz="2400" b="1" dirty="0" smtClean="0">
                <a:solidFill>
                  <a:srgbClr val="C00000"/>
                </a:solidFill>
                <a:latin typeface="Times New Roman" pitchFamily="18" charset="0"/>
                <a:cs typeface="Times New Roman" pitchFamily="18" charset="0"/>
              </a:rPr>
              <a:t>years</a:t>
            </a:r>
          </a:p>
          <a:p>
            <a:pPr algn="just"/>
            <a:endParaRPr lang="en-US" sz="2400" b="1"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Graphical timeline from Big Bang to </a:t>
            </a:r>
            <a:r>
              <a:rPr lang="en-US" sz="2400" b="1" dirty="0">
                <a:solidFill>
                  <a:srgbClr val="C00000"/>
                </a:solidFill>
                <a:latin typeface="Times New Roman" pitchFamily="18" charset="0"/>
                <a:cs typeface="Times New Roman" pitchFamily="18" charset="0"/>
              </a:rPr>
              <a:t>Heat Death</a:t>
            </a:r>
            <a:r>
              <a:rPr lang="en-US" sz="2400" dirty="0">
                <a:solidFill>
                  <a:srgbClr val="C00000"/>
                </a:solidFill>
                <a:latin typeface="Times New Roman" pitchFamily="18" charset="0"/>
                <a:cs typeface="Times New Roman" pitchFamily="18" charset="0"/>
              </a:rPr>
              <a:t>. </a:t>
            </a:r>
            <a:r>
              <a:rPr lang="en-US" sz="2400" dirty="0">
                <a:latin typeface="Times New Roman" pitchFamily="18" charset="0"/>
                <a:cs typeface="Times New Roman" pitchFamily="18" charset="0"/>
              </a:rPr>
              <a:t>This is the timeline of the </a:t>
            </a:r>
            <a:r>
              <a:rPr lang="en-US" sz="2400" b="1" dirty="0">
                <a:solidFill>
                  <a:srgbClr val="C00000"/>
                </a:solidFill>
                <a:latin typeface="Times New Roman" pitchFamily="18" charset="0"/>
                <a:cs typeface="Times New Roman" pitchFamily="18" charset="0"/>
              </a:rPr>
              <a:t>Universe</a:t>
            </a:r>
            <a:r>
              <a:rPr lang="en-US" sz="2400" dirty="0">
                <a:latin typeface="Times New Roman" pitchFamily="18" charset="0"/>
                <a:cs typeface="Times New Roman" pitchFamily="18" charset="0"/>
              </a:rPr>
              <a:t> from Big Bang to </a:t>
            </a:r>
            <a:r>
              <a:rPr lang="en-US" sz="2400" b="1" dirty="0">
                <a:solidFill>
                  <a:srgbClr val="C00000"/>
                </a:solidFill>
                <a:latin typeface="Times New Roman" pitchFamily="18" charset="0"/>
                <a:cs typeface="Times New Roman" pitchFamily="18" charset="0"/>
              </a:rPr>
              <a:t>Heat Death</a:t>
            </a:r>
            <a:r>
              <a:rPr lang="en-US" sz="2400" dirty="0">
                <a:solidFill>
                  <a:srgbClr val="C00000"/>
                </a:solidFill>
                <a:latin typeface="Times New Roman" pitchFamily="18" charset="0"/>
                <a:cs typeface="Times New Roman" pitchFamily="18" charset="0"/>
              </a:rPr>
              <a:t> </a:t>
            </a:r>
            <a:r>
              <a:rPr lang="en-US" sz="2400" dirty="0">
                <a:latin typeface="Times New Roman" pitchFamily="18" charset="0"/>
                <a:cs typeface="Times New Roman" pitchFamily="18" charset="0"/>
              </a:rPr>
              <a:t>scenario. </a:t>
            </a:r>
            <a:r>
              <a:rPr lang="en-US" sz="2400" dirty="0" smtClean="0">
                <a:latin typeface="Times New Roman" pitchFamily="18" charset="0"/>
                <a:cs typeface="Times New Roman" pitchFamily="18" charset="0"/>
              </a:rPr>
              <a:t>The</a:t>
            </a:r>
            <a:r>
              <a:rPr lang="en-US" sz="2400" dirty="0">
                <a:latin typeface="Times New Roman" pitchFamily="18" charset="0"/>
                <a:cs typeface="Times New Roman" pitchFamily="18" charset="0"/>
              </a:rPr>
              <a:t> </a:t>
            </a:r>
            <a:r>
              <a:rPr lang="en-US" sz="2400" b="1" dirty="0">
                <a:solidFill>
                  <a:srgbClr val="C00000"/>
                </a:solidFill>
                <a:latin typeface="Times New Roman" pitchFamily="18" charset="0"/>
                <a:cs typeface="Times New Roman" pitchFamily="18" charset="0"/>
              </a:rPr>
              <a:t>heat death</a:t>
            </a:r>
            <a:r>
              <a:rPr lang="en-US" sz="2400" dirty="0">
                <a:solidFill>
                  <a:srgbClr val="C00000"/>
                </a:solidFill>
                <a:latin typeface="Times New Roman" pitchFamily="18" charset="0"/>
                <a:cs typeface="Times New Roman" pitchFamily="18" charset="0"/>
              </a:rPr>
              <a:t> will occur in 10</a:t>
            </a:r>
            <a:r>
              <a:rPr lang="en-US" sz="2400" baseline="30000" dirty="0">
                <a:solidFill>
                  <a:srgbClr val="C00000"/>
                </a:solidFill>
                <a:latin typeface="Times New Roman" pitchFamily="18" charset="0"/>
                <a:cs typeface="Times New Roman" pitchFamily="18" charset="0"/>
              </a:rPr>
              <a:t>100</a:t>
            </a:r>
            <a:r>
              <a:rPr lang="en-US" sz="2400" dirty="0">
                <a:solidFill>
                  <a:srgbClr val="C00000"/>
                </a:solidFill>
                <a:latin typeface="Times New Roman" pitchFamily="18" charset="0"/>
                <a:cs typeface="Times New Roman" pitchFamily="18" charset="0"/>
              </a:rPr>
              <a:t> years, if protons decay.</a:t>
            </a:r>
          </a:p>
        </p:txBody>
      </p:sp>
      <p:sp>
        <p:nvSpPr>
          <p:cNvPr id="7" name="Slide Number Placeholder 6"/>
          <p:cNvSpPr>
            <a:spLocks noGrp="1"/>
          </p:cNvSpPr>
          <p:nvPr>
            <p:ph type="sldNum" sz="quarter" idx="12"/>
          </p:nvPr>
        </p:nvSpPr>
        <p:spPr>
          <a:xfrm>
            <a:off x="6254750" y="6048305"/>
            <a:ext cx="2489200" cy="365125"/>
          </a:xfrm>
        </p:spPr>
        <p:txBody>
          <a:bodyPr/>
          <a:lstStyle/>
          <a:p>
            <a:fld id="{CC5DE05E-FECD-4B84-8758-B62159AE60FE}" type="slidenum">
              <a:rPr lang="en-US" sz="2400" smtClean="0"/>
              <a:t>10</a:t>
            </a:fld>
            <a:endParaRPr lang="en-US" sz="2400"/>
          </a:p>
        </p:txBody>
      </p:sp>
    </p:spTree>
    <p:extLst>
      <p:ext uri="{BB962C8B-B14F-4D97-AF65-F5344CB8AC3E}">
        <p14:creationId xmlns:p14="http://schemas.microsoft.com/office/powerpoint/2010/main" val="4370197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0" y="2667000"/>
            <a:ext cx="4038600" cy="4038600"/>
          </a:xfrm>
          <a:prstGeom prst="rect">
            <a:avLst/>
          </a:prstGeom>
        </p:spPr>
      </p:pic>
      <p:sp>
        <p:nvSpPr>
          <p:cNvPr id="2" name="Rectangle 1"/>
          <p:cNvSpPr/>
          <p:nvPr/>
        </p:nvSpPr>
        <p:spPr>
          <a:xfrm>
            <a:off x="304800" y="228600"/>
            <a:ext cx="8610600" cy="2677656"/>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Entropy</a:t>
            </a:r>
          </a:p>
          <a:p>
            <a:pPr algn="just"/>
            <a:r>
              <a:rPr lang="en-US" sz="2400" dirty="0">
                <a:latin typeface="Times New Roman" panose="02020603050405020304" pitchFamily="18" charset="0"/>
                <a:cs typeface="Times New Roman" panose="02020603050405020304" pitchFamily="18" charset="0"/>
              </a:rPr>
              <a:t>In thermodynamics, entropy is a measure of the unavailability of a system’s energy to do work. It is a measure of the randomness of molecules in a system. Spontaneous changes tend to smooth out differences in temperature, pressure, density, and chemical potential that may exist in a system, and entropy is thus a measure of how far this smoothing-out process has progressed.</a:t>
            </a:r>
          </a:p>
        </p:txBody>
      </p:sp>
    </p:spTree>
    <p:extLst>
      <p:ext uri="{BB962C8B-B14F-4D97-AF65-F5344CB8AC3E}">
        <p14:creationId xmlns:p14="http://schemas.microsoft.com/office/powerpoint/2010/main" val="1588547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30951"/>
            <a:ext cx="2057400" cy="400110"/>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Carnot </a:t>
            </a:r>
            <a:r>
              <a:rPr lang="en-US" sz="2000" b="1" dirty="0" smtClean="0">
                <a:latin typeface="Times New Roman" panose="02020603050405020304" pitchFamily="18" charset="0"/>
                <a:cs typeface="Times New Roman" panose="02020603050405020304" pitchFamily="18" charset="0"/>
              </a:rPr>
              <a:t>engine</a:t>
            </a:r>
            <a:endParaRPr lang="en-US" sz="2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549639" y="666651"/>
            <a:ext cx="8213361" cy="132343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Carnot cycle is a particular thermodynamic cycle, modeled on the hypothetical Carnot heat engine, proposed by Nicolas Léonard </a:t>
            </a:r>
            <a:r>
              <a:rPr lang="en-US" sz="2000" dirty="0" err="1">
                <a:latin typeface="Times New Roman" panose="02020603050405020304" pitchFamily="18" charset="0"/>
                <a:cs typeface="Times New Roman" panose="02020603050405020304" pitchFamily="18" charset="0"/>
              </a:rPr>
              <a:t>Sadi</a:t>
            </a:r>
            <a:r>
              <a:rPr lang="en-US" sz="2000" dirty="0">
                <a:latin typeface="Times New Roman" panose="02020603050405020304" pitchFamily="18" charset="0"/>
                <a:cs typeface="Times New Roman" panose="02020603050405020304" pitchFamily="18" charset="0"/>
              </a:rPr>
              <a:t> Carnot in </a:t>
            </a:r>
            <a:r>
              <a:rPr lang="en-US" sz="2000" dirty="0" smtClean="0">
                <a:latin typeface="Times New Roman" panose="02020603050405020304" pitchFamily="18" charset="0"/>
                <a:cs typeface="Times New Roman" panose="02020603050405020304" pitchFamily="18" charset="0"/>
              </a:rPr>
              <a:t>1824. A </a:t>
            </a:r>
            <a:r>
              <a:rPr lang="en-US" sz="2000" dirty="0">
                <a:latin typeface="Times New Roman" panose="02020603050405020304" pitchFamily="18" charset="0"/>
                <a:cs typeface="Times New Roman" panose="02020603050405020304" pitchFamily="18" charset="0"/>
              </a:rPr>
              <a:t>thermodynamic cycle occurs when a system is taken through a series of different states, and finally returned to its initial state. </a:t>
            </a:r>
          </a:p>
        </p:txBody>
      </p:sp>
      <p:sp>
        <p:nvSpPr>
          <p:cNvPr id="4" name="Rectangle 3"/>
          <p:cNvSpPr/>
          <p:nvPr/>
        </p:nvSpPr>
        <p:spPr>
          <a:xfrm>
            <a:off x="533400" y="1989266"/>
            <a:ext cx="8229600"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Carnot engine is the most efficient heat engine which is theoretically possible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efficiency depends only upon the absolute temperatures of the hot and cold heat reservoirs between which it operates.</a:t>
            </a:r>
          </a:p>
        </p:txBody>
      </p:sp>
      <p:pic>
        <p:nvPicPr>
          <p:cNvPr id="5" name="Picture 4"/>
          <p:cNvPicPr>
            <a:picLocks noChangeAspect="1"/>
          </p:cNvPicPr>
          <p:nvPr/>
        </p:nvPicPr>
        <p:blipFill>
          <a:blip r:embed="rId2"/>
          <a:stretch>
            <a:fillRect/>
          </a:stretch>
        </p:blipFill>
        <p:spPr>
          <a:xfrm>
            <a:off x="609600" y="3124200"/>
            <a:ext cx="3681318" cy="1619780"/>
          </a:xfrm>
          <a:prstGeom prst="rect">
            <a:avLst/>
          </a:prstGeom>
        </p:spPr>
      </p:pic>
      <p:sp>
        <p:nvSpPr>
          <p:cNvPr id="6" name="Rectangle 5"/>
          <p:cNvSpPr/>
          <p:nvPr/>
        </p:nvSpPr>
        <p:spPr>
          <a:xfrm>
            <a:off x="609600" y="4743980"/>
            <a:ext cx="8153400" cy="163121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Carnot engine diagram (modern) - where an amount of heat QH flows from a high temperature TH furnace through the fluid of the "working body" (working substance) and the remaining heat QC flows into the cold sink TC, thus forcing the working substance to do mechanical work W on the surroundings, via cycles of contractions and expansions.</a:t>
            </a:r>
          </a:p>
        </p:txBody>
      </p:sp>
      <p:pic>
        <p:nvPicPr>
          <p:cNvPr id="7" name="Picture 6"/>
          <p:cNvPicPr>
            <a:picLocks noChangeAspect="1"/>
          </p:cNvPicPr>
          <p:nvPr/>
        </p:nvPicPr>
        <p:blipFill>
          <a:blip r:embed="rId3"/>
          <a:stretch>
            <a:fillRect/>
          </a:stretch>
        </p:blipFill>
        <p:spPr>
          <a:xfrm>
            <a:off x="5486400" y="3385770"/>
            <a:ext cx="2643141" cy="765600"/>
          </a:xfrm>
          <a:prstGeom prst="rect">
            <a:avLst/>
          </a:prstGeom>
        </p:spPr>
      </p:pic>
    </p:spTree>
    <p:extLst>
      <p:ext uri="{BB962C8B-B14F-4D97-AF65-F5344CB8AC3E}">
        <p14:creationId xmlns:p14="http://schemas.microsoft.com/office/powerpoint/2010/main" val="4083213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phy.gif 450×300 ピクセル | Diseño de ingeniería mecánica, Curso de mecanica  automotriz, Ingeniería mecánic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713999"/>
            <a:ext cx="4686300" cy="3124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3400" y="228600"/>
            <a:ext cx="185018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Carnot cycle</a:t>
            </a:r>
          </a:p>
        </p:txBody>
      </p:sp>
      <p:sp>
        <p:nvSpPr>
          <p:cNvPr id="7" name="Rectangle 6"/>
          <p:cNvSpPr/>
          <p:nvPr/>
        </p:nvSpPr>
        <p:spPr>
          <a:xfrm>
            <a:off x="533400" y="914400"/>
            <a:ext cx="3429000" cy="1200329"/>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Carnot cycle consists of the following four processes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8" name="Rectangle 7"/>
          <p:cNvSpPr/>
          <p:nvPr/>
        </p:nvSpPr>
        <p:spPr>
          <a:xfrm>
            <a:off x="609600" y="4062334"/>
            <a:ext cx="6018635"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A reversible isothermal gas expansion process. </a:t>
            </a:r>
          </a:p>
        </p:txBody>
      </p:sp>
      <p:sp>
        <p:nvSpPr>
          <p:cNvPr id="9" name="Rectangle 8"/>
          <p:cNvSpPr/>
          <p:nvPr/>
        </p:nvSpPr>
        <p:spPr>
          <a:xfrm>
            <a:off x="609600" y="4655801"/>
            <a:ext cx="5752537"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A reversible adiabatic gas expansion process.</a:t>
            </a:r>
          </a:p>
        </p:txBody>
      </p:sp>
      <p:sp>
        <p:nvSpPr>
          <p:cNvPr id="10" name="Rectangle 9"/>
          <p:cNvSpPr/>
          <p:nvPr/>
        </p:nvSpPr>
        <p:spPr>
          <a:xfrm>
            <a:off x="609600" y="5276750"/>
            <a:ext cx="6553200"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 reversible isothermal gas compression process.</a:t>
            </a:r>
          </a:p>
        </p:txBody>
      </p:sp>
      <p:sp>
        <p:nvSpPr>
          <p:cNvPr id="11" name="Rectangle 10"/>
          <p:cNvSpPr/>
          <p:nvPr/>
        </p:nvSpPr>
        <p:spPr>
          <a:xfrm>
            <a:off x="627089" y="5897699"/>
            <a:ext cx="6383311"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 reversible adiabatic gas compression process. </a:t>
            </a:r>
          </a:p>
        </p:txBody>
      </p:sp>
    </p:spTree>
    <p:extLst>
      <p:ext uri="{BB962C8B-B14F-4D97-AF65-F5344CB8AC3E}">
        <p14:creationId xmlns:p14="http://schemas.microsoft.com/office/powerpoint/2010/main" val="97473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610600" cy="3139321"/>
          </a:xfrm>
          <a:prstGeom prst="rect">
            <a:avLst/>
          </a:prstGeom>
        </p:spPr>
        <p:txBody>
          <a:bodyPr wrap="square">
            <a:spAutoFit/>
          </a:bodyPr>
          <a:lstStyle/>
          <a:p>
            <a:pPr algn="just" fontAlgn="base"/>
            <a:r>
              <a:rPr lang="en-US" sz="2200" b="1" dirty="0">
                <a:solidFill>
                  <a:srgbClr val="C00000"/>
                </a:solidFill>
                <a:latin typeface="Times New Roman" panose="02020603050405020304" pitchFamily="18" charset="0"/>
                <a:cs typeface="Times New Roman" pitchFamily="18" charset="0"/>
              </a:rPr>
              <a:t>The Third Law of </a:t>
            </a:r>
            <a:r>
              <a:rPr lang="en-US" sz="2200" b="1" dirty="0" smtClean="0">
                <a:solidFill>
                  <a:srgbClr val="C00000"/>
                </a:solidFill>
                <a:latin typeface="Times New Roman" pitchFamily="18" charset="0"/>
                <a:cs typeface="Times New Roman" pitchFamily="18" charset="0"/>
              </a:rPr>
              <a:t>Thermodynamics</a:t>
            </a:r>
          </a:p>
          <a:p>
            <a:pPr algn="just" fontAlgn="base"/>
            <a:endParaRPr lang="en-US" sz="2200" b="1" dirty="0">
              <a:latin typeface="Times New Roman" pitchFamily="18" charset="0"/>
              <a:cs typeface="Times New Roman" pitchFamily="18" charset="0"/>
            </a:endParaRPr>
          </a:p>
          <a:p>
            <a:pPr algn="just" fontAlgn="base"/>
            <a:r>
              <a:rPr lang="en-US" sz="2200" dirty="0">
                <a:solidFill>
                  <a:schemeClr val="tx1">
                    <a:lumMod val="95000"/>
                    <a:lumOff val="5000"/>
                  </a:schemeClr>
                </a:solidFill>
                <a:latin typeface="Times New Roman" pitchFamily="18" charset="0"/>
                <a:cs typeface="Times New Roman" pitchFamily="18" charset="0"/>
              </a:rPr>
              <a:t>The third law of thermodynamics states that the entropy of a system approaches a constant value as the temperature approaches absolute zero. The entropy of a system at absolute zero is typically zero, and in all cases is determined only by the number of different ground states it has. Specifically, </a:t>
            </a:r>
            <a:r>
              <a:rPr lang="en-US" sz="2200" dirty="0">
                <a:solidFill>
                  <a:srgbClr val="C00000"/>
                </a:solidFill>
                <a:latin typeface="Times New Roman" pitchFamily="18" charset="0"/>
                <a:cs typeface="Times New Roman" pitchFamily="18" charset="0"/>
              </a:rPr>
              <a:t>the entropy of a pure crystalline substance (perfect order) at absolute zero temperature is zero. </a:t>
            </a:r>
            <a:r>
              <a:rPr lang="en-US" sz="2200" dirty="0">
                <a:latin typeface="Times New Roman" pitchFamily="18" charset="0"/>
                <a:cs typeface="Times New Roman" pitchFamily="18" charset="0"/>
              </a:rPr>
              <a:t>This statement holds true if the perfect crystal has only one state with minimum energy.</a:t>
            </a:r>
          </a:p>
        </p:txBody>
      </p:sp>
      <p:sp>
        <p:nvSpPr>
          <p:cNvPr id="6" name="Rectangle 5"/>
          <p:cNvSpPr/>
          <p:nvPr/>
        </p:nvSpPr>
        <p:spPr>
          <a:xfrm>
            <a:off x="289348" y="3465357"/>
            <a:ext cx="8610599" cy="2800767"/>
          </a:xfrm>
          <a:prstGeom prst="rect">
            <a:avLst/>
          </a:prstGeom>
        </p:spPr>
        <p:txBody>
          <a:bodyPr wrap="square">
            <a:spAutoFit/>
          </a:bodyPr>
          <a:lstStyle/>
          <a:p>
            <a:pPr algn="just"/>
            <a:r>
              <a:rPr lang="en-US" sz="2200" b="1" dirty="0">
                <a:solidFill>
                  <a:srgbClr val="C00000"/>
                </a:solidFill>
                <a:latin typeface="Times New Roman" panose="02020603050405020304" pitchFamily="18" charset="0"/>
                <a:cs typeface="Times New Roman" pitchFamily="18" charset="0"/>
              </a:rPr>
              <a:t>The third law of thermodynamics is sometimes stated as follows:</a:t>
            </a:r>
          </a:p>
          <a:p>
            <a:pPr algn="just"/>
            <a:endParaRPr lang="en-US" sz="2200" dirty="0">
              <a:latin typeface="Times New Roman" pitchFamily="18" charset="0"/>
              <a:cs typeface="Times New Roman" pitchFamily="18" charset="0"/>
            </a:endParaRPr>
          </a:p>
          <a:p>
            <a:pPr algn="just"/>
            <a:r>
              <a:rPr lang="en-US" sz="2200" b="1" dirty="0">
                <a:solidFill>
                  <a:srgbClr val="002060"/>
                </a:solidFill>
                <a:latin typeface="Times New Roman" pitchFamily="18" charset="0"/>
                <a:cs typeface="Times New Roman" pitchFamily="18" charset="0"/>
              </a:rPr>
              <a:t>The entropy of a perfect crystal of any pure substance approaches zero as the temperature approaches absolute zero</a:t>
            </a:r>
            <a:r>
              <a:rPr lang="en-US" sz="2200" b="1" dirty="0" smtClean="0">
                <a:solidFill>
                  <a:srgbClr val="002060"/>
                </a:solidFill>
                <a:latin typeface="Times New Roman" pitchFamily="18" charset="0"/>
                <a:cs typeface="Times New Roman" pitchFamily="18" charset="0"/>
              </a:rPr>
              <a:t>.</a:t>
            </a:r>
          </a:p>
          <a:p>
            <a:pPr algn="just"/>
            <a:endParaRPr lang="en-US" sz="2200" dirty="0">
              <a:latin typeface="Times New Roman" pitchFamily="18" charset="0"/>
              <a:cs typeface="Times New Roman" pitchFamily="18" charset="0"/>
            </a:endParaRPr>
          </a:p>
          <a:p>
            <a:pPr algn="just"/>
            <a:r>
              <a:rPr lang="en-US" sz="2200" dirty="0">
                <a:solidFill>
                  <a:srgbClr val="0000FF"/>
                </a:solidFill>
                <a:latin typeface="Times New Roman" pitchFamily="18" charset="0"/>
                <a:cs typeface="Times New Roman" pitchFamily="18" charset="0"/>
              </a:rPr>
              <a:t>At zero temperature the system must be in a state with the minimum thermal energy. </a:t>
            </a:r>
            <a:r>
              <a:rPr lang="en-US" sz="2200" dirty="0">
                <a:latin typeface="Times New Roman" pitchFamily="18" charset="0"/>
                <a:cs typeface="Times New Roman" pitchFamily="18" charset="0"/>
              </a:rPr>
              <a:t>This statement holds true if the perfect crystal has only one state with minimum energy.</a:t>
            </a:r>
          </a:p>
        </p:txBody>
      </p:sp>
      <p:sp>
        <p:nvSpPr>
          <p:cNvPr id="7" name="Slide Number Placeholder 6"/>
          <p:cNvSpPr>
            <a:spLocks noGrp="1"/>
          </p:cNvSpPr>
          <p:nvPr>
            <p:ph type="sldNum" sz="quarter" idx="12"/>
          </p:nvPr>
        </p:nvSpPr>
        <p:spPr>
          <a:xfrm>
            <a:off x="6250531" y="5975350"/>
            <a:ext cx="2649416" cy="365125"/>
          </a:xfrm>
        </p:spPr>
        <p:txBody>
          <a:bodyPr/>
          <a:lstStyle/>
          <a:p>
            <a:fld id="{CC5DE05E-FECD-4B84-8758-B62159AE60FE}" type="slidenum">
              <a:rPr lang="en-US" sz="2200" smtClean="0">
                <a:latin typeface="Times New Roman" panose="02020603050405020304" pitchFamily="18" charset="0"/>
                <a:cs typeface="Times New Roman" panose="02020603050405020304" pitchFamily="18" charset="0"/>
              </a:rPr>
              <a:t>14</a:t>
            </a:fld>
            <a:endParaRPr 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1553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20FD306-3B47-4740-9740-8F4E661AA02C}" type="slidenum">
              <a:rPr lang="en-US">
                <a:solidFill>
                  <a:srgbClr val="FFFFFF"/>
                </a:solidFill>
              </a:rPr>
              <a:pPr/>
              <a:t>15</a:t>
            </a:fld>
            <a:endParaRPr lang="en-US">
              <a:solidFill>
                <a:srgbClr val="FFFFFF"/>
              </a:solidFill>
            </a:endParaRPr>
          </a:p>
        </p:txBody>
      </p:sp>
      <p:pic>
        <p:nvPicPr>
          <p:cNvPr id="3074" name="Picture 2" descr="Delicate Cherry Blossom Thank You GIF">
            <a:extLst>
              <a:ext uri="{FF2B5EF4-FFF2-40B4-BE49-F238E27FC236}">
                <a16:creationId xmlns:a16="http://schemas.microsoft.com/office/drawing/2014/main" id="{3F1D1BD4-56CB-71B1-1451-92A128C8C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57400"/>
            <a:ext cx="2693194" cy="269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14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8382000" cy="2308324"/>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Second law of </a:t>
            </a:r>
            <a:r>
              <a:rPr lang="en-US" sz="2400" b="1" dirty="0" smtClean="0">
                <a:latin typeface="Times New Roman" panose="02020603050405020304" pitchFamily="18" charset="0"/>
                <a:cs typeface="Times New Roman" panose="02020603050405020304" pitchFamily="18" charset="0"/>
              </a:rPr>
              <a:t>thermodynamics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There are many ways of stating the second law of thermodynamics, but all are equivalent in the sense that each form of the second law logically implies every other form (Fermi, 1936). </a:t>
            </a:r>
          </a:p>
        </p:txBody>
      </p:sp>
      <p:sp>
        <p:nvSpPr>
          <p:cNvPr id="3" name="Rectangle 2"/>
          <p:cNvSpPr/>
          <p:nvPr/>
        </p:nvSpPr>
        <p:spPr>
          <a:xfrm>
            <a:off x="464695" y="3276600"/>
            <a:ext cx="8374505" cy="2308324"/>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second law of thermodynamics states that the entropy of an isolated system or any cyclic process never decreases; it will either increase or remain the same. Because of this, the second law provides a definitive direction in which time must progress by saying that time may only pass in the direction of increasing entropy.</a:t>
            </a:r>
          </a:p>
        </p:txBody>
      </p:sp>
    </p:spTree>
    <p:extLst>
      <p:ext uri="{BB962C8B-B14F-4D97-AF65-F5344CB8AC3E}">
        <p14:creationId xmlns:p14="http://schemas.microsoft.com/office/powerpoint/2010/main" val="29103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326133" cy="830997"/>
          </a:xfrm>
          <a:prstGeom prst="rect">
            <a:avLst/>
          </a:prstGeom>
        </p:spPr>
        <p:txBody>
          <a:bodyPr wrap="square">
            <a:spAutoFit/>
          </a:bodyPr>
          <a:lstStyle/>
          <a:p>
            <a:pPr algn="just"/>
            <a:r>
              <a:rPr lang="en-US" sz="2400" dirty="0">
                <a:solidFill>
                  <a:srgbClr val="990000"/>
                </a:solidFill>
                <a:latin typeface="Times New Roman" pitchFamily="18" charset="0"/>
                <a:cs typeface="Times New Roman" pitchFamily="18" charset="0"/>
              </a:rPr>
              <a:t>The second </a:t>
            </a:r>
            <a:r>
              <a:rPr lang="en-US" sz="2400" b="1" dirty="0">
                <a:solidFill>
                  <a:srgbClr val="990000"/>
                </a:solidFill>
                <a:latin typeface="Times New Roman" pitchFamily="18" charset="0"/>
                <a:cs typeface="Times New Roman" pitchFamily="18" charset="0"/>
              </a:rPr>
              <a:t>law of thermodynamics</a:t>
            </a:r>
            <a:r>
              <a:rPr lang="en-US" sz="2400" dirty="0">
                <a:latin typeface="Times New Roman" pitchFamily="18" charset="0"/>
                <a:cs typeface="Times New Roman" pitchFamily="18" charset="0"/>
              </a:rPr>
              <a:t> </a:t>
            </a:r>
            <a:r>
              <a:rPr lang="en-US" sz="2400" dirty="0">
                <a:solidFill>
                  <a:srgbClr val="0000FF"/>
                </a:solidFill>
                <a:latin typeface="Times New Roman" pitchFamily="18" charset="0"/>
                <a:cs typeface="Times New Roman" pitchFamily="18" charset="0"/>
              </a:rPr>
              <a:t>states that the entropy of any isolated system always increases. </a:t>
            </a:r>
          </a:p>
        </p:txBody>
      </p:sp>
      <p:sp>
        <p:nvSpPr>
          <p:cNvPr id="3" name="Rectangle 2"/>
          <p:cNvSpPr/>
          <p:nvPr/>
        </p:nvSpPr>
        <p:spPr>
          <a:xfrm>
            <a:off x="304800" y="1676400"/>
            <a:ext cx="8229599" cy="1938992"/>
          </a:xfrm>
          <a:prstGeom prst="rect">
            <a:avLst/>
          </a:prstGeom>
        </p:spPr>
        <p:txBody>
          <a:bodyPr wrap="square">
            <a:spAutoFit/>
          </a:bodyPr>
          <a:lstStyle/>
          <a:p>
            <a:pPr algn="just"/>
            <a:r>
              <a:rPr lang="en-US" sz="2400" dirty="0">
                <a:latin typeface="Times New Roman" pitchFamily="18" charset="0"/>
                <a:cs typeface="Times New Roman" pitchFamily="18" charset="0"/>
              </a:rPr>
              <a:t>Energy is the ability to bring about change or to </a:t>
            </a:r>
            <a:r>
              <a:rPr lang="en-US" sz="2400" b="1" dirty="0">
                <a:latin typeface="Times New Roman" pitchFamily="18" charset="0"/>
                <a:cs typeface="Times New Roman" pitchFamily="18" charset="0"/>
              </a:rPr>
              <a:t>do</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work. The</a:t>
            </a:r>
            <a:r>
              <a:rPr lang="en-US" sz="2400" dirty="0">
                <a:latin typeface="Times New Roman" pitchFamily="18" charset="0"/>
                <a:cs typeface="Times New Roman" pitchFamily="18" charset="0"/>
              </a:rPr>
              <a:t> </a:t>
            </a:r>
            <a:r>
              <a:rPr lang="en-US" sz="2400" b="1" dirty="0">
                <a:solidFill>
                  <a:srgbClr val="990000"/>
                </a:solidFill>
                <a:latin typeface="Times New Roman" pitchFamily="18" charset="0"/>
                <a:cs typeface="Times New Roman" pitchFamily="18" charset="0"/>
              </a:rPr>
              <a:t>Second Law of Thermodynamics states</a:t>
            </a:r>
            <a:r>
              <a:rPr lang="en-US" sz="2400" dirty="0">
                <a:solidFill>
                  <a:srgbClr val="990000"/>
                </a:solidFill>
                <a:latin typeface="Times New Roman" pitchFamily="18" charset="0"/>
                <a:cs typeface="Times New Roman" pitchFamily="18" charset="0"/>
              </a:rPr>
              <a:t> </a:t>
            </a:r>
            <a:r>
              <a:rPr lang="en-US" sz="2400" dirty="0">
                <a:latin typeface="Times New Roman" pitchFamily="18" charset="0"/>
                <a:cs typeface="Times New Roman" pitchFamily="18" charset="0"/>
              </a:rPr>
              <a:t>that "in all energy exchanges, if no energy enters or leaves the system, the potential energy of the </a:t>
            </a:r>
            <a:r>
              <a:rPr lang="en-US" sz="2400" b="1" dirty="0">
                <a:latin typeface="Times New Roman" pitchFamily="18" charset="0"/>
                <a:cs typeface="Times New Roman" pitchFamily="18" charset="0"/>
              </a:rPr>
              <a:t>state</a:t>
            </a:r>
            <a:r>
              <a:rPr lang="en-US" sz="2400" dirty="0">
                <a:latin typeface="Times New Roman" pitchFamily="18" charset="0"/>
                <a:cs typeface="Times New Roman" pitchFamily="18" charset="0"/>
              </a:rPr>
              <a:t> will always be less than that of the initial </a:t>
            </a:r>
            <a:r>
              <a:rPr lang="en-US" sz="2400" b="1" dirty="0">
                <a:latin typeface="Times New Roman" pitchFamily="18" charset="0"/>
                <a:cs typeface="Times New Roman" pitchFamily="18" charset="0"/>
              </a:rPr>
              <a:t>state</a:t>
            </a:r>
            <a:r>
              <a:rPr lang="en-US" sz="2400" dirty="0">
                <a:latin typeface="Times New Roman" pitchFamily="18" charset="0"/>
                <a:cs typeface="Times New Roman" pitchFamily="18" charset="0"/>
              </a:rPr>
              <a:t>." This is also commonly referred to as entropy.</a:t>
            </a:r>
          </a:p>
        </p:txBody>
      </p:sp>
    </p:spTree>
    <p:extLst>
      <p:ext uri="{BB962C8B-B14F-4D97-AF65-F5344CB8AC3E}">
        <p14:creationId xmlns:p14="http://schemas.microsoft.com/office/powerpoint/2010/main" val="410226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33400"/>
            <a:ext cx="8001000"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What does the change in entropy during an explosion tell us about the direction of time in the universe?</a:t>
            </a:r>
          </a:p>
        </p:txBody>
      </p:sp>
      <p:pic>
        <p:nvPicPr>
          <p:cNvPr id="8194" name="Picture 2" descr="Second Law of Thermodynamics | Brilliant Math &amp; Science Wiki"/>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1863" y="1600200"/>
            <a:ext cx="799253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28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194"/>
                                        </p:tgtEl>
                                      </p:cBhvr>
                                    </p:animEffect>
                                    <p:set>
                                      <p:cBhvr>
                                        <p:cTn id="7" dur="1" fill="hold">
                                          <p:stCondLst>
                                            <p:cond delay="499"/>
                                          </p:stCondLst>
                                        </p:cTn>
                                        <p:tgtEl>
                                          <p:spTgt spid="8194"/>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200"/>
            <a:ext cx="8077200" cy="1938992"/>
          </a:xfrm>
          <a:prstGeom prst="rect">
            <a:avLst/>
          </a:prstGeom>
        </p:spPr>
        <p:txBody>
          <a:bodyPr wrap="square">
            <a:spAutoFit/>
          </a:bodyPr>
          <a:lstStyle/>
          <a:p>
            <a:pPr algn="just"/>
            <a:r>
              <a:rPr lang="en-US" sz="2400" b="1" dirty="0" err="1">
                <a:latin typeface="Times New Roman" pitchFamily="18" charset="0"/>
                <a:cs typeface="Times New Roman" pitchFamily="18" charset="0"/>
              </a:rPr>
              <a:t>Clausius</a:t>
            </a: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Statement: </a:t>
            </a:r>
            <a:r>
              <a:rPr lang="en-CA" sz="2400" dirty="0">
                <a:latin typeface="Times New Roman" pitchFamily="18" charset="0"/>
                <a:cs typeface="Times New Roman" pitchFamily="18" charset="0"/>
              </a:rPr>
              <a:t>Rudolf </a:t>
            </a:r>
            <a:r>
              <a:rPr lang="en-CA" sz="2400" dirty="0" err="1">
                <a:latin typeface="Times New Roman" pitchFamily="18" charset="0"/>
                <a:cs typeface="Times New Roman" pitchFamily="18" charset="0"/>
              </a:rPr>
              <a:t>Clausius</a:t>
            </a:r>
            <a:r>
              <a:rPr lang="en-CA" sz="2400" dirty="0">
                <a:latin typeface="Times New Roman" pitchFamily="18" charset="0"/>
                <a:cs typeface="Times New Roman" pitchFamily="18" charset="0"/>
              </a:rPr>
              <a:t> states that </a:t>
            </a:r>
            <a:r>
              <a:rPr lang="en-CA" sz="2400" dirty="0">
                <a:solidFill>
                  <a:srgbClr val="C00000"/>
                </a:solidFill>
                <a:latin typeface="Times New Roman" pitchFamily="18" charset="0"/>
                <a:cs typeface="Times New Roman" pitchFamily="18" charset="0"/>
              </a:rPr>
              <a:t>"Heat generally cannot flow spontaneously from a material at a lower temperature to a material at a higher temperature</a:t>
            </a:r>
            <a:r>
              <a:rPr lang="en-CA" sz="2400" dirty="0">
                <a:latin typeface="Times New Roman" pitchFamily="18" charset="0"/>
                <a:cs typeface="Times New Roman" pitchFamily="18" charset="0"/>
              </a:rPr>
              <a:t>"</a:t>
            </a:r>
            <a:r>
              <a:rPr lang="en-US" sz="2400" dirty="0">
                <a:latin typeface="Times New Roman" pitchFamily="18" charset="0"/>
                <a:cs typeface="Times New Roman" pitchFamily="18" charset="0"/>
              </a:rPr>
              <a:t>or it is impossible for a self-acting machine, unaided by an external agency, to convert heat from a colder to a warmer body.</a:t>
            </a:r>
          </a:p>
        </p:txBody>
      </p:sp>
      <p:sp>
        <p:nvSpPr>
          <p:cNvPr id="3" name="Rectangle 2"/>
          <p:cNvSpPr/>
          <p:nvPr/>
        </p:nvSpPr>
        <p:spPr>
          <a:xfrm>
            <a:off x="533400" y="2438108"/>
            <a:ext cx="8077200" cy="1200329"/>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Another </a:t>
            </a:r>
            <a:r>
              <a:rPr lang="en-US" sz="2400" dirty="0">
                <a:latin typeface="Times New Roman" panose="02020603050405020304" pitchFamily="18" charset="0"/>
                <a:cs typeface="Times New Roman" panose="02020603050405020304" pitchFamily="18" charset="0"/>
              </a:rPr>
              <a:t>formulation of the second law, the heat engine formulation, by Lord Kelvin, is</a:t>
            </a: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It is impossible to convert heat completely into work.</a:t>
            </a:r>
          </a:p>
        </p:txBody>
      </p:sp>
      <p:sp>
        <p:nvSpPr>
          <p:cNvPr id="4" name="Rectangle 3"/>
          <p:cNvSpPr/>
          <p:nvPr/>
        </p:nvSpPr>
        <p:spPr>
          <a:xfrm>
            <a:off x="509666" y="3867329"/>
            <a:ext cx="8100934" cy="2677656"/>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In terms of time variation, the mathematical statement of the second law for a closed system undergoing an adiabatic transformation is:</a:t>
            </a:r>
          </a:p>
          <a:p>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where, S is the entropy and t is time.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statement is the best-known phrasing of the second law </a:t>
            </a:r>
            <a:r>
              <a:rPr lang="en-US" sz="2400" dirty="0" err="1">
                <a:latin typeface="Times New Roman" panose="02020603050405020304" pitchFamily="18" charset="0"/>
                <a:cs typeface="Times New Roman" panose="02020603050405020304" pitchFamily="18" charset="0"/>
              </a:rPr>
              <a:t>i.e”The</a:t>
            </a:r>
            <a:r>
              <a:rPr lang="en-US" sz="2400" dirty="0">
                <a:latin typeface="Times New Roman" panose="02020603050405020304" pitchFamily="18" charset="0"/>
                <a:cs typeface="Times New Roman" panose="02020603050405020304" pitchFamily="18" charset="0"/>
              </a:rPr>
              <a:t> entropy of the universe tends to a </a:t>
            </a:r>
            <a:r>
              <a:rPr lang="en-US" sz="2400" dirty="0" smtClean="0">
                <a:latin typeface="Times New Roman" panose="02020603050405020304" pitchFamily="18" charset="0"/>
                <a:cs typeface="Times New Roman" panose="02020603050405020304" pitchFamily="18" charset="0"/>
              </a:rPr>
              <a:t>maximum.”</a:t>
            </a:r>
            <a:endParaRPr lang="en-US" sz="2400" dirty="0">
              <a:latin typeface="Times New Roman" panose="02020603050405020304" pitchFamily="18" charset="0"/>
              <a:cs typeface="Times New Roman" panose="02020603050405020304" pitchFamily="18" charset="0"/>
            </a:endParaRPr>
          </a:p>
        </p:txBody>
      </p:sp>
      <p:pic>
        <p:nvPicPr>
          <p:cNvPr id="9218" name="Picture 2" descr="\frac{dS}{dt} \ge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817029"/>
            <a:ext cx="685800" cy="50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306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3366678"/>
            <a:ext cx="5562600" cy="3323987"/>
          </a:xfrm>
          <a:prstGeom prst="rect">
            <a:avLst/>
          </a:prstGeom>
          <a:solidFill>
            <a:schemeClr val="bg1"/>
          </a:solidFill>
        </p:spPr>
        <p:txBody>
          <a:bodyPr wrap="square" rtlCol="0">
            <a:spAutoFit/>
          </a:bodyPr>
          <a:lstStyle/>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Jet engines</a:t>
            </a:r>
          </a:p>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Spark-ignition engines</a:t>
            </a:r>
          </a:p>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Fossil fueled steam power plants</a:t>
            </a:r>
          </a:p>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All the refrigerators</a:t>
            </a:r>
          </a:p>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Deep freezers</a:t>
            </a:r>
          </a:p>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All types of air-conditioning systems</a:t>
            </a:r>
          </a:p>
          <a:p>
            <a:pPr marL="342900" indent="-342900">
              <a:lnSpc>
                <a:spcPct val="150000"/>
              </a:lnSpc>
              <a:buFont typeface="Wingdings" pitchFamily="2" charset="2"/>
              <a:buChar char="§"/>
            </a:pPr>
            <a:r>
              <a:rPr lang="en-US" sz="2000" b="1" dirty="0" smtClean="0">
                <a:solidFill>
                  <a:srgbClr val="990000"/>
                </a:solidFill>
                <a:latin typeface="Times New Roman" pitchFamily="18" charset="0"/>
                <a:cs typeface="Times New Roman" pitchFamily="18" charset="0"/>
              </a:rPr>
              <a:t>Heat pumps</a:t>
            </a:r>
            <a:endParaRPr lang="en-US" sz="2000" b="1" dirty="0">
              <a:solidFill>
                <a:srgbClr val="990000"/>
              </a:solidFill>
              <a:latin typeface="Times New Roman" pitchFamily="18" charset="0"/>
              <a:cs typeface="Times New Roman" pitchFamily="18" charset="0"/>
            </a:endParaRPr>
          </a:p>
        </p:txBody>
      </p:sp>
      <p:sp>
        <p:nvSpPr>
          <p:cNvPr id="3" name="TextBox 2"/>
          <p:cNvSpPr txBox="1"/>
          <p:nvPr/>
        </p:nvSpPr>
        <p:spPr>
          <a:xfrm>
            <a:off x="381000" y="1023336"/>
            <a:ext cx="8305800" cy="2677656"/>
          </a:xfrm>
          <a:prstGeom prst="rect">
            <a:avLst/>
          </a:prstGeom>
          <a:noFill/>
        </p:spPr>
        <p:txBody>
          <a:bodyPr wrap="square" rtlCol="0">
            <a:spAutoFit/>
          </a:bodyPr>
          <a:lstStyle/>
          <a:p>
            <a:pPr algn="just"/>
            <a:r>
              <a:rPr lang="en-US" sz="2400" dirty="0" smtClean="0">
                <a:latin typeface="Times New Roman" pitchFamily="18" charset="0"/>
                <a:cs typeface="Times New Roman" pitchFamily="18" charset="0"/>
              </a:rPr>
              <a:t>The second law of thermodynamics plays the most important role in making our life easier, i.e. heat transfer in between the two mediums by conduction, convection and radiation.</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concept of heat transfer is used in wide range of </a:t>
            </a:r>
            <a:r>
              <a:rPr lang="en-US" sz="2400" dirty="0" smtClean="0">
                <a:solidFill>
                  <a:srgbClr val="0000FF"/>
                </a:solidFill>
                <a:latin typeface="Times New Roman" pitchFamily="18" charset="0"/>
                <a:cs typeface="Times New Roman" pitchFamily="18" charset="0"/>
              </a:rPr>
              <a:t>devices like heat exchangers, evaporators, condensers, radiators, cookers, heaters, etc. </a:t>
            </a:r>
            <a:endParaRPr lang="en-US" sz="2400" dirty="0">
              <a:solidFill>
                <a:srgbClr val="0000FF"/>
              </a:solidFill>
              <a:latin typeface="Times New Roman" pitchFamily="18" charset="0"/>
              <a:cs typeface="Times New Roman" pitchFamily="18" charset="0"/>
            </a:endParaRPr>
          </a:p>
        </p:txBody>
      </p:sp>
      <p:sp>
        <p:nvSpPr>
          <p:cNvPr id="4" name="Rectangle 3"/>
          <p:cNvSpPr/>
          <p:nvPr/>
        </p:nvSpPr>
        <p:spPr>
          <a:xfrm>
            <a:off x="383498" y="304800"/>
            <a:ext cx="8305800" cy="461665"/>
          </a:xfrm>
          <a:prstGeom prst="rect">
            <a:avLst/>
          </a:prstGeom>
          <a:solidFill>
            <a:schemeClr val="bg1"/>
          </a:solidFill>
        </p:spPr>
        <p:txBody>
          <a:bodyPr wrap="square">
            <a:spAutoFit/>
          </a:bodyPr>
          <a:lstStyle/>
          <a:p>
            <a:r>
              <a:rPr lang="en-US" sz="2400" b="1" dirty="0">
                <a:solidFill>
                  <a:srgbClr val="990000"/>
                </a:solidFill>
                <a:latin typeface="Times New Roman" pitchFamily="18" charset="0"/>
                <a:cs typeface="Times New Roman" pitchFamily="18" charset="0"/>
              </a:rPr>
              <a:t>Application of Second Law of thermodynamics in Daily life:</a:t>
            </a:r>
          </a:p>
        </p:txBody>
      </p:sp>
      <p:sp>
        <p:nvSpPr>
          <p:cNvPr id="8" name="Slide Number Placeholder 7"/>
          <p:cNvSpPr>
            <a:spLocks noGrp="1"/>
          </p:cNvSpPr>
          <p:nvPr>
            <p:ph type="sldNum" sz="quarter" idx="12"/>
          </p:nvPr>
        </p:nvSpPr>
        <p:spPr/>
        <p:txBody>
          <a:bodyPr/>
          <a:lstStyle/>
          <a:p>
            <a:fld id="{CC5DE05E-FECD-4B84-8758-B62159AE60FE}" type="slidenum">
              <a:rPr lang="en-US" smtClean="0"/>
              <a:t>6</a:t>
            </a:fld>
            <a:endParaRPr lang="en-US"/>
          </a:p>
        </p:txBody>
      </p:sp>
    </p:spTree>
    <p:extLst>
      <p:ext uri="{BB962C8B-B14F-4D97-AF65-F5344CB8AC3E}">
        <p14:creationId xmlns:p14="http://schemas.microsoft.com/office/powerpoint/2010/main" val="15444895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28600"/>
            <a:ext cx="6191250"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5775" y="4863984"/>
            <a:ext cx="8077200" cy="1200329"/>
          </a:xfrm>
          <a:prstGeom prst="rect">
            <a:avLst/>
          </a:prstGeom>
        </p:spPr>
        <p:txBody>
          <a:bodyPr wrap="square">
            <a:spAutoFit/>
          </a:bodyPr>
          <a:lstStyle/>
          <a:p>
            <a:pPr algn="just"/>
            <a:r>
              <a:rPr lang="en-US" sz="2400" dirty="0">
                <a:solidFill>
                  <a:srgbClr val="0000FF"/>
                </a:solidFill>
                <a:latin typeface="Times New Roman" pitchFamily="18" charset="0"/>
                <a:cs typeface="Times New Roman" pitchFamily="18" charset="0"/>
              </a:rPr>
              <a:t>The Second Law of Thermodynamics says </a:t>
            </a:r>
            <a:r>
              <a:rPr lang="en-US" sz="2400" dirty="0">
                <a:latin typeface="Times New Roman" pitchFamily="18" charset="0"/>
                <a:cs typeface="Times New Roman" pitchFamily="18" charset="0"/>
              </a:rPr>
              <a:t>that processes that involve </a:t>
            </a:r>
            <a:r>
              <a:rPr lang="en-US" sz="2400" dirty="0">
                <a:solidFill>
                  <a:srgbClr val="0000FF"/>
                </a:solidFill>
                <a:latin typeface="Times New Roman" pitchFamily="18" charset="0"/>
                <a:cs typeface="Times New Roman" pitchFamily="18" charset="0"/>
              </a:rPr>
              <a:t>the transfer or conversion of heat energy are irreversible.</a:t>
            </a:r>
          </a:p>
        </p:txBody>
      </p:sp>
      <p:sp>
        <p:nvSpPr>
          <p:cNvPr id="6" name="Slide Number Placeholder 5"/>
          <p:cNvSpPr>
            <a:spLocks noGrp="1"/>
          </p:cNvSpPr>
          <p:nvPr>
            <p:ph type="sldNum" sz="quarter" idx="12"/>
          </p:nvPr>
        </p:nvSpPr>
        <p:spPr/>
        <p:txBody>
          <a:bodyPr/>
          <a:lstStyle/>
          <a:p>
            <a:fld id="{CC5DE05E-FECD-4B84-8758-B62159AE60FE}" type="slidenum">
              <a:rPr lang="en-US" smtClean="0"/>
              <a:t>7</a:t>
            </a:fld>
            <a:endParaRPr lang="en-US"/>
          </a:p>
        </p:txBody>
      </p:sp>
    </p:spTree>
    <p:extLst>
      <p:ext uri="{BB962C8B-B14F-4D97-AF65-F5344CB8AC3E}">
        <p14:creationId xmlns:p14="http://schemas.microsoft.com/office/powerpoint/2010/main" val="9122492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250313" y="5876000"/>
            <a:ext cx="2487866" cy="365125"/>
          </a:xfrm>
        </p:spPr>
        <p:txBody>
          <a:bodyPr/>
          <a:lstStyle/>
          <a:p>
            <a:fld id="{CC5DE05E-FECD-4B84-8758-B62159AE60FE}" type="slidenum">
              <a:rPr lang="en-US" sz="2000" smtClean="0"/>
              <a:t>8</a:t>
            </a:fld>
            <a:endParaRPr lang="en-US" sz="2000"/>
          </a:p>
        </p:txBody>
      </p:sp>
      <p:sp>
        <p:nvSpPr>
          <p:cNvPr id="3" name="Rectangle 2"/>
          <p:cNvSpPr/>
          <p:nvPr/>
        </p:nvSpPr>
        <p:spPr>
          <a:xfrm>
            <a:off x="192491" y="662650"/>
            <a:ext cx="8618678" cy="2246769"/>
          </a:xfrm>
          <a:prstGeom prst="rect">
            <a:avLst/>
          </a:prstGeom>
        </p:spPr>
        <p:txBody>
          <a:bodyPr wrap="square">
            <a:spAutoFit/>
          </a:bodyPr>
          <a:lstStyle/>
          <a:p>
            <a:pPr algn="just"/>
            <a:r>
              <a:rPr lang="en-US" sz="2000" dirty="0">
                <a:latin typeface="Times New Roman" pitchFamily="18" charset="0"/>
                <a:cs typeface="Times New Roman" pitchFamily="18" charset="0"/>
              </a:rPr>
              <a:t>A reversible process is one which can be retraced in the opposite direction so that the working substance passes through exactly the same states in all respects as in the direct process.</a:t>
            </a:r>
          </a:p>
          <a:p>
            <a:pPr algn="just"/>
            <a:endParaRPr lang="en-US" sz="2000" dirty="0">
              <a:latin typeface="Times New Roman" pitchFamily="18" charset="0"/>
              <a:cs typeface="Times New Roman" pitchFamily="18" charset="0"/>
            </a:endParaRPr>
          </a:p>
          <a:p>
            <a:pPr algn="just"/>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process which cannot be retracted in opposite order by reversing the controlling factors is called irreversible process</a:t>
            </a:r>
            <a:r>
              <a:rPr lang="en-US" sz="2000" dirty="0" smtClean="0">
                <a:latin typeface="Times New Roman" pitchFamily="18" charset="0"/>
                <a:cs typeface="Times New Roman" pitchFamily="18" charset="0"/>
              </a:rPr>
              <a:t>. Most </a:t>
            </a:r>
            <a:r>
              <a:rPr lang="en-US" sz="2000" dirty="0">
                <a:latin typeface="Times New Roman" pitchFamily="18" charset="0"/>
                <a:cs typeface="Times New Roman" pitchFamily="18" charset="0"/>
              </a:rPr>
              <a:t>of the process in nature are irreversible.</a:t>
            </a:r>
          </a:p>
        </p:txBody>
      </p:sp>
      <p:sp>
        <p:nvSpPr>
          <p:cNvPr id="4" name="Rectangle 3"/>
          <p:cNvSpPr/>
          <p:nvPr/>
        </p:nvSpPr>
        <p:spPr>
          <a:xfrm>
            <a:off x="221805" y="193957"/>
            <a:ext cx="5382082" cy="400110"/>
          </a:xfrm>
          <a:prstGeom prst="rect">
            <a:avLst/>
          </a:prstGeom>
        </p:spPr>
        <p:txBody>
          <a:bodyPr wrap="square">
            <a:spAutoFit/>
          </a:bodyPr>
          <a:lstStyle/>
          <a:p>
            <a:r>
              <a:rPr lang="en-US" sz="2000" b="1" dirty="0" smtClean="0">
                <a:solidFill>
                  <a:srgbClr val="800000"/>
                </a:solidFill>
                <a:latin typeface="Times New Roman" pitchFamily="18" charset="0"/>
                <a:cs typeface="Times New Roman" pitchFamily="18" charset="0"/>
              </a:rPr>
              <a:t>Reversible Process and Irreversible Process </a:t>
            </a:r>
            <a:endParaRPr lang="en-US" sz="2000" b="1" dirty="0">
              <a:solidFill>
                <a:srgbClr val="800000"/>
              </a:solidFill>
            </a:endParaRPr>
          </a:p>
        </p:txBody>
      </p:sp>
      <p:sp>
        <p:nvSpPr>
          <p:cNvPr id="5" name="Rectangle 4"/>
          <p:cNvSpPr/>
          <p:nvPr/>
        </p:nvSpPr>
        <p:spPr>
          <a:xfrm>
            <a:off x="200569" y="2950557"/>
            <a:ext cx="8610600" cy="3170099"/>
          </a:xfrm>
          <a:prstGeom prst="rect">
            <a:avLst/>
          </a:prstGeom>
        </p:spPr>
        <p:txBody>
          <a:bodyPr wrap="square">
            <a:spAutoFit/>
          </a:bodyPr>
          <a:lstStyle/>
          <a:p>
            <a:pPr algn="just"/>
            <a:r>
              <a:rPr lang="en-US" sz="2000" b="1" dirty="0">
                <a:solidFill>
                  <a:srgbClr val="800000"/>
                </a:solidFill>
                <a:latin typeface="Times New Roman" pitchFamily="18" charset="0"/>
                <a:cs typeface="Times New Roman" pitchFamily="18" charset="0"/>
              </a:rPr>
              <a:t>Examples:</a:t>
            </a:r>
            <a:endParaRPr lang="en-US" sz="2000" dirty="0">
              <a:solidFill>
                <a:srgbClr val="800000"/>
              </a:solidFill>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 </a:t>
            </a: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given mass of ice changes to water when a certain amount of heat is absorbed by it and the same mass of water changes to ice when the same quantity of heat is removed from it.</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(ii) </a:t>
            </a:r>
            <a:r>
              <a:rPr lang="en-US" sz="2000" dirty="0" smtClean="0">
                <a:latin typeface="Times New Roman" pitchFamily="18" charset="0"/>
                <a:cs typeface="Times New Roman" pitchFamily="18" charset="0"/>
              </a:rPr>
              <a:t>Evaporation </a:t>
            </a:r>
            <a:r>
              <a:rPr lang="en-US" sz="2000" dirty="0">
                <a:latin typeface="Times New Roman" pitchFamily="18" charset="0"/>
                <a:cs typeface="Times New Roman" pitchFamily="18" charset="0"/>
              </a:rPr>
              <a:t>is reversible as water changes to steam on absorbing heat, and steam changes to water on loosing heat.</a:t>
            </a:r>
          </a:p>
          <a:p>
            <a:pPr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(iii)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performance of a spring balance is an example of a reversible process. </a:t>
            </a:r>
          </a:p>
        </p:txBody>
      </p:sp>
    </p:spTree>
    <p:extLst>
      <p:ext uri="{BB962C8B-B14F-4D97-AF65-F5344CB8AC3E}">
        <p14:creationId xmlns:p14="http://schemas.microsoft.com/office/powerpoint/2010/main" val="140587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C5DE05E-FECD-4B84-8758-B62159AE60FE}" type="slidenum">
              <a:rPr lang="en-US" smtClean="0"/>
              <a:t>9</a:t>
            </a:fld>
            <a:endParaRPr lang="en-US"/>
          </a:p>
        </p:txBody>
      </p:sp>
      <p:sp>
        <p:nvSpPr>
          <p:cNvPr id="3" name="Rectangle 2"/>
          <p:cNvSpPr/>
          <p:nvPr/>
        </p:nvSpPr>
        <p:spPr>
          <a:xfrm>
            <a:off x="381000" y="228600"/>
            <a:ext cx="8458200" cy="5816977"/>
          </a:xfrm>
          <a:prstGeom prst="rect">
            <a:avLst/>
          </a:prstGeom>
        </p:spPr>
        <p:txBody>
          <a:bodyPr wrap="square">
            <a:spAutoFit/>
          </a:bodyPr>
          <a:lstStyle/>
          <a:p>
            <a:r>
              <a:rPr lang="en-US" sz="2400" b="1" dirty="0">
                <a:solidFill>
                  <a:srgbClr val="800000"/>
                </a:solidFill>
                <a:latin typeface="Times New Roman" pitchFamily="18" charset="0"/>
                <a:cs typeface="Times New Roman" pitchFamily="18" charset="0"/>
              </a:rPr>
              <a:t>Irreversible </a:t>
            </a:r>
            <a:r>
              <a:rPr lang="en-US" sz="2400" b="1" dirty="0" smtClean="0">
                <a:solidFill>
                  <a:srgbClr val="800000"/>
                </a:solidFill>
                <a:latin typeface="Times New Roman" pitchFamily="18" charset="0"/>
                <a:cs typeface="Times New Roman" pitchFamily="18" charset="0"/>
              </a:rPr>
              <a:t>Process :examples-</a:t>
            </a:r>
          </a:p>
          <a:p>
            <a:endParaRPr lang="en-US" sz="2400" b="1" dirty="0">
              <a:solidFill>
                <a:srgbClr val="800000"/>
              </a:solidFill>
              <a:latin typeface="Times New Roman" pitchFamily="18" charset="0"/>
              <a:cs typeface="Times New Roman" pitchFamily="18" charset="0"/>
            </a:endParaRPr>
          </a:p>
          <a:p>
            <a:pPr marL="285750" indent="-285750">
              <a:buFont typeface="Wingdings" pitchFamily="2" charset="2"/>
              <a:buChar char="Ø"/>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conduction of heat from a hot body to a cold body.</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Production of heat by the friction</a:t>
            </a:r>
          </a:p>
          <a:p>
            <a:pPr marL="285750" lvl="0" indent="-285750" algn="just">
              <a:buFont typeface="Wingdings" pitchFamily="2" charset="2"/>
              <a:buChar char="Ø"/>
            </a:pPr>
            <a:r>
              <a:rPr lang="en-US" sz="2400" dirty="0">
                <a:latin typeface="Times New Roman" pitchFamily="18" charset="0"/>
                <a:cs typeface="Times New Roman" pitchFamily="18" charset="0"/>
              </a:rPr>
              <a:t>Producing of heat by the passing of current through an electrical resistance</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Transfer of heat by radiation</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An explosion</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Inelastic deformation</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Magnetization or polarization with a hysteresis</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Spontaneous chemical reactions</a:t>
            </a:r>
          </a:p>
          <a:p>
            <a:pPr marL="285750" lvl="0" indent="-285750" algn="just">
              <a:lnSpc>
                <a:spcPct val="150000"/>
              </a:lnSpc>
              <a:buFont typeface="Wingdings" pitchFamily="2" charset="2"/>
              <a:buChar char="Ø"/>
            </a:pPr>
            <a:r>
              <a:rPr lang="en-US" sz="2400" dirty="0">
                <a:latin typeface="Times New Roman" pitchFamily="18" charset="0"/>
                <a:cs typeface="Times New Roman" pitchFamily="18" charset="0"/>
              </a:rPr>
              <a:t>Spontaneous mixing of matter of varying states</a:t>
            </a:r>
          </a:p>
        </p:txBody>
      </p:sp>
    </p:spTree>
    <p:extLst>
      <p:ext uri="{BB962C8B-B14F-4D97-AF65-F5344CB8AC3E}">
        <p14:creationId xmlns:p14="http://schemas.microsoft.com/office/powerpoint/2010/main" val="3485550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1344</Words>
  <Application>Microsoft Office PowerPoint</Application>
  <PresentationFormat>On-screen Show (4:3)</PresentationFormat>
  <Paragraphs>91</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Eng-17</cp:lastModifiedBy>
  <cp:revision>149</cp:revision>
  <dcterms:created xsi:type="dcterms:W3CDTF">2023-01-06T05:35:04Z</dcterms:created>
  <dcterms:modified xsi:type="dcterms:W3CDTF">2024-02-27T08:01:14Z</dcterms:modified>
</cp:coreProperties>
</file>